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6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AEE4-7CA3-4CC3-A367-3EC82E56E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306B-CF0B-4E31-A393-CE740D58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KEBIJAKAN TEKNIS EVALUASI KURIKULUM 2021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19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BP2AI</a:t>
            </a:r>
          </a:p>
          <a:p>
            <a:r>
              <a:rPr lang="en-US" sz="3600" dirty="0" smtClean="0">
                <a:latin typeface="Algerian" panose="04020705040A02060702" pitchFamily="82" charset="0"/>
              </a:rPr>
              <a:t>IST AKPRIND</a:t>
            </a:r>
          </a:p>
          <a:p>
            <a:r>
              <a:rPr lang="en-US" sz="3600" dirty="0" smtClean="0">
                <a:latin typeface="Algerian" panose="04020705040A02060702" pitchFamily="82" charset="0"/>
              </a:rPr>
              <a:t>YOGYAJARTA</a:t>
            </a:r>
            <a:endParaRPr lang="en-US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47" y="2307546"/>
            <a:ext cx="11011466" cy="1714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3920" y="416560"/>
            <a:ext cx="8524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nard MT Condensed" panose="02050806060905020404" pitchFamily="18" charset="0"/>
              </a:rPr>
              <a:t>SEBARAN MK INSTITUT PADA PRODI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32" y="1730287"/>
            <a:ext cx="11507648" cy="47213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8320" y="335280"/>
            <a:ext cx="921512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nard MT Condensed" panose="02050806060905020404" pitchFamily="18" charset="0"/>
              </a:rPr>
              <a:t>JADWAL PENYUSUNAN KURIKULUM 2021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37585"/>
              </p:ext>
            </p:extLst>
          </p:nvPr>
        </p:nvGraphicFramePr>
        <p:xfrm>
          <a:off x="1270000" y="44155"/>
          <a:ext cx="9458959" cy="6920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327"/>
                <a:gridCol w="535366"/>
                <a:gridCol w="8393266"/>
              </a:tblGrid>
              <a:tr h="33560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GARIS BESAR KEBIJAKAN KURIKULUM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Kurikulum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harus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disusun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dengan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mengacu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pada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:</a:t>
                      </a:r>
                      <a:endParaRPr lang="en-US" sz="1800" b="1" dirty="0">
                        <a:effectLst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Panduan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Kurikulum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Dikti</a:t>
                      </a:r>
                      <a:r>
                        <a:rPr lang="en-US" sz="1800" dirty="0">
                          <a:effectLst/>
                        </a:rPr>
                        <a:t> Th2020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Panduan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Kurikulum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Institut</a:t>
                      </a:r>
                      <a:r>
                        <a:rPr lang="en-US" sz="1800" dirty="0">
                          <a:effectLst/>
                        </a:rPr>
                        <a:t>        </a:t>
                      </a:r>
                      <a:r>
                        <a:rPr lang="en-US" sz="1800" dirty="0" err="1">
                          <a:effectLst/>
                        </a:rPr>
                        <a:t>Th</a:t>
                      </a:r>
                      <a:r>
                        <a:rPr lang="en-US" sz="1800" dirty="0">
                          <a:effectLst/>
                        </a:rPr>
                        <a:t> 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Panduan</a:t>
                      </a:r>
                      <a:r>
                        <a:rPr lang="en-US" sz="1800" dirty="0">
                          <a:effectLst/>
                        </a:rPr>
                        <a:t> MBKM </a:t>
                      </a:r>
                      <a:r>
                        <a:rPr lang="en-US" sz="1800" dirty="0" err="1">
                          <a:effectLst/>
                        </a:rPr>
                        <a:t>dikti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Institut</a:t>
                      </a:r>
                      <a:r>
                        <a:rPr lang="en-US" sz="1800" dirty="0">
                          <a:effectLst/>
                        </a:rPr>
                        <a:t> 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Peraturan</a:t>
                      </a:r>
                      <a:r>
                        <a:rPr lang="en-US" sz="1800" dirty="0">
                          <a:effectLst/>
                        </a:rPr>
                        <a:t> lain yang </a:t>
                      </a:r>
                      <a:r>
                        <a:rPr lang="en-US" sz="1800" dirty="0" err="1">
                          <a:effectLst/>
                        </a:rPr>
                        <a:t>relevan</a:t>
                      </a:r>
                      <a:r>
                        <a:rPr lang="en-US" sz="1800" dirty="0">
                          <a:effectLst/>
                        </a:rPr>
                        <a:t> ( </a:t>
                      </a:r>
                      <a:r>
                        <a:rPr lang="en-US" sz="1800" dirty="0" err="1">
                          <a:effectLst/>
                        </a:rPr>
                        <a:t>asosiasi</a:t>
                      </a:r>
                      <a:r>
                        <a:rPr lang="en-US" sz="1800" dirty="0">
                          <a:effectLst/>
                        </a:rPr>
                        <a:t> PS, </a:t>
                      </a:r>
                      <a:r>
                        <a:rPr lang="en-US" sz="1800" dirty="0" err="1">
                          <a:effectLst/>
                        </a:rPr>
                        <a:t>profesi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dll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Mata </a:t>
                      </a:r>
                      <a:r>
                        <a:rPr lang="en-US" sz="1800" b="1" dirty="0" err="1">
                          <a:effectLst/>
                        </a:rPr>
                        <a:t>kuliah</a:t>
                      </a:r>
                      <a:r>
                        <a:rPr lang="en-US" sz="1800" b="1" dirty="0">
                          <a:effectLst/>
                        </a:rPr>
                        <a:t> inti program </a:t>
                      </a:r>
                      <a:r>
                        <a:rPr lang="en-US" sz="1800" b="1" dirty="0" err="1">
                          <a:effectLst/>
                        </a:rPr>
                        <a:t>studi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tidak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boleh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dikonversi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pada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kegiatan</a:t>
                      </a:r>
                      <a:r>
                        <a:rPr lang="en-US" sz="1800" b="1" dirty="0">
                          <a:effectLst/>
                        </a:rPr>
                        <a:t>    non </a:t>
                      </a:r>
                      <a:r>
                        <a:rPr lang="en-US" sz="1800" b="1" dirty="0" err="1">
                          <a:effectLst/>
                        </a:rPr>
                        <a:t>tatap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muka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Magang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Praktik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Kerja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Asistensi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Mengajar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Satuan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Pendidikan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Penelitian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Riset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Proyek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Kemanusiaan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Kegiatan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Wirausaha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Studi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Proyek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Independen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275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Membangun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Desa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Kuliah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Kerja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Nyata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Tematik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Mata </a:t>
                      </a:r>
                      <a:r>
                        <a:rPr lang="en-US" sz="1800" b="1" dirty="0" err="1">
                          <a:effectLst/>
                        </a:rPr>
                        <a:t>kuliah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jati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diri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tetap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sebagaimana</a:t>
                      </a:r>
                      <a:r>
                        <a:rPr lang="en-US" sz="1800" b="1" dirty="0">
                          <a:effectLst/>
                        </a:rPr>
                        <a:t> SK…… </a:t>
                      </a:r>
                      <a:r>
                        <a:rPr lang="en-US" sz="1800" b="1" dirty="0" err="1">
                          <a:effectLst/>
                        </a:rPr>
                        <a:t>dan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tertera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dalam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buku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panduan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Institut</a:t>
                      </a:r>
                      <a:r>
                        <a:rPr lang="en-US" sz="1800" b="1" dirty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RPS </a:t>
                      </a:r>
                      <a:r>
                        <a:rPr lang="en-US" sz="1800" b="1" dirty="0" err="1">
                          <a:effectLst/>
                        </a:rPr>
                        <a:t>memakai</a:t>
                      </a:r>
                      <a:r>
                        <a:rPr lang="en-US" sz="1800" b="1" dirty="0">
                          <a:effectLst/>
                        </a:rPr>
                        <a:t> model 2 </a:t>
                      </a:r>
                      <a:r>
                        <a:rPr lang="en-US" sz="1800" b="1" dirty="0" err="1">
                          <a:effectLst/>
                        </a:rPr>
                        <a:t>sebagaimana</a:t>
                      </a:r>
                      <a:r>
                        <a:rPr lang="en-US" sz="1800" b="1" dirty="0">
                          <a:effectLst/>
                        </a:rPr>
                        <a:t> yang </a:t>
                      </a:r>
                      <a:r>
                        <a:rPr lang="en-US" sz="1800" b="1" dirty="0" err="1">
                          <a:effectLst/>
                        </a:rPr>
                        <a:t>tercantum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dalam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buku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panduan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Kurikulum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Dikti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th</a:t>
                      </a:r>
                      <a:r>
                        <a:rPr lang="en-US" sz="1800" b="1" dirty="0">
                          <a:effectLst/>
                        </a:rPr>
                        <a:t> 2020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Memberikan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Opsi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menyusun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matrik</a:t>
                      </a:r>
                      <a:r>
                        <a:rPr lang="en-US" sz="1800" b="1" dirty="0">
                          <a:effectLst/>
                        </a:rPr>
                        <a:t> CPL </a:t>
                      </a:r>
                      <a:r>
                        <a:rPr lang="en-US" sz="1800" b="1" dirty="0" err="1">
                          <a:effectLst/>
                        </a:rPr>
                        <a:t>sesuai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dengan</a:t>
                      </a:r>
                      <a:r>
                        <a:rPr lang="en-US" sz="1800" b="1" dirty="0">
                          <a:effectLst/>
                        </a:rPr>
                        <a:t> IABEE. </a:t>
                      </a:r>
                      <a:r>
                        <a:rPr lang="en-US" sz="1800" b="1" dirty="0" err="1">
                          <a:effectLst/>
                        </a:rPr>
                        <a:t>Mengingat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visi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Institut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yg</a:t>
                      </a:r>
                      <a:r>
                        <a:rPr lang="en-US" sz="1800" b="1" dirty="0">
                          <a:effectLst/>
                        </a:rPr>
                        <a:t> “</a:t>
                      </a:r>
                      <a:r>
                        <a:rPr lang="en-US" sz="1800" b="1" dirty="0" err="1">
                          <a:effectLst/>
                        </a:rPr>
                        <a:t>beriputase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Internasional</a:t>
                      </a:r>
                      <a:r>
                        <a:rPr lang="en-US" sz="1800" b="1" dirty="0" smtClean="0">
                          <a:effectLst/>
                        </a:rPr>
                        <a:t>” ( </a:t>
                      </a:r>
                      <a:r>
                        <a:rPr lang="en-US" sz="1800" b="1" dirty="0" err="1" smtClean="0">
                          <a:effectLst/>
                        </a:rPr>
                        <a:t>Syarat</a:t>
                      </a:r>
                      <a:r>
                        <a:rPr lang="en-US" sz="1800" b="1" dirty="0" smtClean="0">
                          <a:effectLst/>
                        </a:rPr>
                        <a:t> </a:t>
                      </a:r>
                      <a:r>
                        <a:rPr lang="en-US" sz="1800" b="1" dirty="0" err="1" smtClean="0">
                          <a:effectLst/>
                        </a:rPr>
                        <a:t>Akreditasi</a:t>
                      </a:r>
                      <a:r>
                        <a:rPr lang="en-US" sz="1800" b="1" dirty="0" smtClean="0">
                          <a:effectLst/>
                        </a:rPr>
                        <a:t> </a:t>
                      </a:r>
                      <a:r>
                        <a:rPr lang="en-US" sz="1800" b="1" dirty="0" err="1" smtClean="0">
                          <a:effectLst/>
                        </a:rPr>
                        <a:t>Institusi</a:t>
                      </a:r>
                      <a:r>
                        <a:rPr lang="en-US" sz="1800" b="1" dirty="0" smtClean="0">
                          <a:effectLst/>
                        </a:rPr>
                        <a:t> B , </a:t>
                      </a:r>
                      <a:r>
                        <a:rPr lang="en-US" sz="1800" b="1" dirty="0" err="1" smtClean="0">
                          <a:effectLst/>
                        </a:rPr>
                        <a:t>dan</a:t>
                      </a:r>
                      <a:r>
                        <a:rPr lang="en-US" sz="1800" b="1" smtClean="0">
                          <a:effectLst/>
                        </a:rPr>
                        <a:t> Prodi A)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33" marR="635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230" y="1706880"/>
            <a:ext cx="8535140" cy="47979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16760" y="325120"/>
            <a:ext cx="8117840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anose="020F0704030504030204" pitchFamily="34" charset="0"/>
              </a:rPr>
              <a:t>STANDAR NASIONAL PENDIDIKAN TINGGI &amp; MK WAJIB NASIONAL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93040"/>
            <a:ext cx="615696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d-ID" sz="3200" b="1" dirty="0"/>
              <a:t>Mata Kuliah Wajib </a:t>
            </a:r>
            <a:r>
              <a:rPr lang="en-US" sz="3200" b="1" dirty="0" err="1" smtClean="0"/>
              <a:t>Umum</a:t>
            </a:r>
            <a:r>
              <a:rPr lang="en-US" sz="3200" b="1" dirty="0" smtClean="0"/>
              <a:t>/Nasional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97760" y="1432560"/>
            <a:ext cx="7386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Wajib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(MKWU)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diwajibkan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Undang-Undang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Republik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Indonesia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Tinggi 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pasal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35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yang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terdiri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 Indonesia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Agama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Pancasila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Kewarganegaraan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masing-masing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MKWU adalah 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total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MKWU 8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6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440" y="1635760"/>
            <a:ext cx="768096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Wajib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(MKWI)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 kelompok mata kuliah wajib yang desain serta pelaksanaannya dilakukan secara terpusat di tingkat fakultas atau institut. Kelompok ini terdiri dari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 Inggris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Kerja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Manajemen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Pengendalian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Kewirausahaan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masing-masing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wajib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(MKWI) adalah 2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total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kuliah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MKWI 10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6160" y="223520"/>
            <a:ext cx="737616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Mata </a:t>
            </a: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Institut</a:t>
            </a:r>
            <a:r>
              <a:rPr lang="en-US" sz="3200" dirty="0" smtClean="0"/>
              <a:t> (MKWI)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86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8480" y="1757680"/>
            <a:ext cx="889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  <a:tabLst>
                <a:tab pos="450215" algn="l"/>
              </a:tabLst>
            </a:pPr>
            <a:r>
              <a:rPr lang="id-ID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 dengan Kepmendiknas 232/2000 dan Permendikbud nomor 49 tahun 2014, salah satu syarat kelulusan Sarjana adalah telah menempuh sekurang-kurangnya 144 sks yang dijadwalkan untuk 8 – 10 semester, dan syarat kelulusan Diploma III adalah telah menempuh sekurang-kurangnya 108 yang dijadwalkan untuk 6 - 8 semester. 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  <a:tabLst>
                <a:tab pos="450215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Beban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kelulusan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program S1 adalah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minimum 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144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(144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sd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150)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  <a:tabLst>
                <a:tab pos="450215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Beban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sks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kelulusan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program DII adalah 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minimum 110 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(110 sd115.)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  <a:tabLst>
                <a:tab pos="450215" algn="l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  <a:tabLst>
                <a:tab pos="450215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6160" y="518160"/>
            <a:ext cx="1045464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 Rounded MT Bold" panose="020F0704030504030204" pitchFamily="34" charset="0"/>
              </a:rPr>
              <a:t>Kebijakan</a:t>
            </a:r>
            <a:r>
              <a:rPr lang="en-US" sz="3200" dirty="0" smtClean="0">
                <a:latin typeface="Arial Rounded MT Bold" panose="020F0704030504030204" pitchFamily="34" charset="0"/>
              </a:rPr>
              <a:t> Beban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sks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kelulusan</a:t>
            </a:r>
            <a:r>
              <a:rPr lang="en-US" sz="3200" dirty="0" smtClean="0">
                <a:latin typeface="Arial Rounded MT Bold" panose="020F0704030504030204" pitchFamily="34" charset="0"/>
              </a:rPr>
              <a:t> program S1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3200" dirty="0" smtClean="0">
                <a:latin typeface="Arial Rounded MT Bold" panose="020F0704030504030204" pitchFamily="34" charset="0"/>
              </a:rPr>
              <a:t> DIII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240" y="477520"/>
            <a:ext cx="8636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ernard MT Condensed" panose="02050806060905020404" pitchFamily="18" charset="0"/>
              </a:rPr>
              <a:t>CP Mata </a:t>
            </a:r>
            <a:r>
              <a:rPr lang="en-US" sz="3200" b="1" dirty="0" err="1" smtClean="0">
                <a:latin typeface="Bernard MT Condensed" panose="02050806060905020404" pitchFamily="18" charset="0"/>
              </a:rPr>
              <a:t>Kuliah</a:t>
            </a:r>
            <a:r>
              <a:rPr lang="en-US" sz="3200" b="1" dirty="0" smtClean="0">
                <a:latin typeface="Bernard MT Condensed" panose="02050806060905020404" pitchFamily="18" charset="0"/>
              </a:rPr>
              <a:t>  INSTITUT</a:t>
            </a:r>
            <a:endParaRPr lang="en-US" sz="3200" b="1" dirty="0">
              <a:latin typeface="Bernard MT Condensed" panose="02050806060905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6880" y="1285815"/>
            <a:ext cx="9712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CPMK MK INSTITUT DISUSUN OLEH KOORDINATOR MK LAYANAN :</a:t>
            </a:r>
          </a:p>
          <a:p>
            <a:r>
              <a:rPr lang="en-US" sz="2800" dirty="0" smtClean="0"/>
              <a:t>Bahasa Indonesia</a:t>
            </a:r>
          </a:p>
          <a:p>
            <a:r>
              <a:rPr lang="en-US" sz="2800" dirty="0" smtClean="0"/>
              <a:t>Agama</a:t>
            </a:r>
          </a:p>
          <a:p>
            <a:r>
              <a:rPr lang="en-US" sz="2800" dirty="0" smtClean="0"/>
              <a:t>Pancasila</a:t>
            </a:r>
          </a:p>
          <a:p>
            <a:r>
              <a:rPr lang="en-US" sz="2800" dirty="0" err="1" smtClean="0"/>
              <a:t>Kewarganegaraan</a:t>
            </a:r>
            <a:endParaRPr lang="en-US" sz="2800" dirty="0" smtClean="0"/>
          </a:p>
          <a:p>
            <a:r>
              <a:rPr lang="en-US" sz="2800" dirty="0" smtClean="0"/>
              <a:t>Bahasa </a:t>
            </a:r>
            <a:r>
              <a:rPr lang="en-US" sz="2800" dirty="0" err="1" smtClean="0"/>
              <a:t>Inggris</a:t>
            </a:r>
            <a:endParaRPr lang="en-US" sz="2800" dirty="0" smtClean="0"/>
          </a:p>
          <a:p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Manajemen</a:t>
            </a:r>
            <a:r>
              <a:rPr lang="en-US" sz="2800" dirty="0" smtClean="0"/>
              <a:t>  </a:t>
            </a:r>
            <a:r>
              <a:rPr lang="en-US" sz="2800" dirty="0" err="1" smtClean="0"/>
              <a:t>Mutu</a:t>
            </a:r>
            <a:r>
              <a:rPr lang="en-US" sz="2800" dirty="0" smtClean="0"/>
              <a:t>/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endParaRPr lang="en-US" sz="2800" dirty="0" smtClean="0"/>
          </a:p>
          <a:p>
            <a:r>
              <a:rPr lang="en-US" sz="2800" dirty="0" err="1" smtClean="0"/>
              <a:t>Kewirausahaan</a:t>
            </a:r>
            <a:endParaRPr lang="en-US" sz="2800" dirty="0" smtClean="0"/>
          </a:p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968" y="2381414"/>
            <a:ext cx="6315202" cy="24225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400" y="2381414"/>
            <a:ext cx="6197600" cy="42031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0633" y="406400"/>
            <a:ext cx="624560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Bernard MT Condensed" panose="02050806060905020404" pitchFamily="18" charset="0"/>
              </a:rPr>
              <a:t>Kode</a:t>
            </a:r>
            <a:r>
              <a:rPr lang="en-US" sz="4000" dirty="0" smtClean="0">
                <a:latin typeface="Bernard MT Condensed" panose="02050806060905020404" pitchFamily="18" charset="0"/>
              </a:rPr>
              <a:t> Mata </a:t>
            </a:r>
            <a:r>
              <a:rPr lang="en-US" sz="4000" dirty="0" err="1" smtClean="0">
                <a:latin typeface="Bernard MT Condensed" panose="02050806060905020404" pitchFamily="18" charset="0"/>
              </a:rPr>
              <a:t>Kuliah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306" y="1308803"/>
            <a:ext cx="6302893" cy="55491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5592" y="243840"/>
            <a:ext cx="624560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Bernard MT Condensed" panose="02050806060905020404" pitchFamily="18" charset="0"/>
              </a:rPr>
              <a:t>Kode</a:t>
            </a:r>
            <a:r>
              <a:rPr lang="en-US" sz="4000" dirty="0" smtClean="0">
                <a:latin typeface="Bernard MT Condensed" panose="02050806060905020404" pitchFamily="18" charset="0"/>
              </a:rPr>
              <a:t> Mata </a:t>
            </a:r>
            <a:r>
              <a:rPr lang="en-US" sz="4000" dirty="0" err="1" smtClean="0">
                <a:latin typeface="Bernard MT Condensed" panose="02050806060905020404" pitchFamily="18" charset="0"/>
              </a:rPr>
              <a:t>Kuliah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420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Algerian</vt:lpstr>
      <vt:lpstr>Arial</vt:lpstr>
      <vt:lpstr>Arial Rounded MT Bold</vt:lpstr>
      <vt:lpstr>Bernard MT Condensed</vt:lpstr>
      <vt:lpstr>Calibri</vt:lpstr>
      <vt:lpstr>Calibri Light</vt:lpstr>
      <vt:lpstr>Symbol</vt:lpstr>
      <vt:lpstr>Times New Roman</vt:lpstr>
      <vt:lpstr>Office Theme</vt:lpstr>
      <vt:lpstr>KEBIJAKAN TEKNIS EVALUASI KURIKULUM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TEKNIS KURIKULUM 2021</dc:title>
  <dc:creator>asus</dc:creator>
  <cp:lastModifiedBy>asus</cp:lastModifiedBy>
  <cp:revision>17</cp:revision>
  <dcterms:created xsi:type="dcterms:W3CDTF">2020-11-24T02:15:16Z</dcterms:created>
  <dcterms:modified xsi:type="dcterms:W3CDTF">2020-12-07T00:05:33Z</dcterms:modified>
</cp:coreProperties>
</file>